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238" r:id="rId3"/>
    <p:sldId id="1243" r:id="rId4"/>
    <p:sldId id="1239" r:id="rId5"/>
    <p:sldId id="1242" r:id="rId6"/>
    <p:sldId id="1244" r:id="rId7"/>
    <p:sldId id="1246" r:id="rId8"/>
    <p:sldId id="1240" r:id="rId9"/>
    <p:sldId id="1241" r:id="rId10"/>
    <p:sldId id="1260" r:id="rId11"/>
    <p:sldId id="1261" r:id="rId12"/>
    <p:sldId id="1262" r:id="rId13"/>
    <p:sldId id="1247" r:id="rId14"/>
    <p:sldId id="1248" r:id="rId15"/>
    <p:sldId id="1254" r:id="rId16"/>
    <p:sldId id="1249" r:id="rId17"/>
    <p:sldId id="1250" r:id="rId18"/>
    <p:sldId id="1252" r:id="rId19"/>
    <p:sldId id="1263" r:id="rId20"/>
    <p:sldId id="1264" r:id="rId21"/>
    <p:sldId id="1265" r:id="rId22"/>
    <p:sldId id="1266" r:id="rId23"/>
    <p:sldId id="1267" r:id="rId24"/>
    <p:sldId id="1253" r:id="rId25"/>
    <p:sldId id="1255" r:id="rId26"/>
    <p:sldId id="1257" r:id="rId27"/>
    <p:sldId id="1268" r:id="rId28"/>
    <p:sldId id="1269" r:id="rId29"/>
    <p:sldId id="1259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机械能守恒定律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功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与功率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689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微元法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当物体做曲线运动时，可以把物体的运动过程分为很多小段，这样每一小段都可以看成直线运动，且每一小段上力的大小不变，力的方向与速度方向的夹角恒定，先求力在每一小段上做的功，再求总功即可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当力的大小不变而方向与运动方向之间的夹角恒为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时，变力所做的功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是运动的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269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19290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图像求功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若已知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图像，则图线与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轴所围成的面积表示功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如图所示，在位移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1929054"/>
              </a:xfrm>
              <a:blipFill>
                <a:blip r:embed="rId2"/>
                <a:stretch>
                  <a:fillRect l="-796" r="-849" b="-2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y895.jpg" descr="id:21474920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038" y="3356992"/>
            <a:ext cx="2569133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7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）等效替代法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如图所示，人站在地上以恒力拉绳，使小车向左运动，求绳对小车的拉力所做的功时，拉力对小车来说是个变力（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大小不变、方向改变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），但人拉绳的力是恒力，于是转换研究对象，用人对绳子所做的功来替代绳子对小车做的功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r494.jpg" descr="id:21474920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3717032"/>
            <a:ext cx="404486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97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如图所示，在一半径为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的圆弧形桥面的底端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，某人用大小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的拉力，把一质量为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的物块（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可看成质点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）从底端缓慢地拉到桥面顶端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运动轨迹在同一竖直平面内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），拉力的方向始终与物块的速度方向成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角，整个圆弧形桥面所对应的圆心角为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求这一过程中：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）物块的重力做的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pic>
        <p:nvPicPr>
          <p:cNvPr id="4" name="sfs64.jpg" descr="id:21474920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3789040"/>
            <a:ext cx="3534952" cy="1800200"/>
          </a:xfrm>
          <a:prstGeom prst="rect">
            <a:avLst/>
          </a:prstGeom>
        </p:spPr>
      </p:pic>
      <p:pic>
        <p:nvPicPr>
          <p:cNvPr id="5" name="24答案.eps" descr="id:21474920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4365104"/>
            <a:ext cx="865505" cy="30861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4293096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-240J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7971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物块从底端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运动到顶端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的过程中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重力做的功为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1-cos60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-240J.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894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3" y="4984914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）拉力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fs64.jpg" descr="id:21474920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1628800"/>
            <a:ext cx="2983865" cy="1519555"/>
          </a:xfrm>
          <a:prstGeom prst="rect">
            <a:avLst/>
          </a:prstGeom>
        </p:spPr>
      </p:pic>
      <p:pic>
        <p:nvPicPr>
          <p:cNvPr id="4" name="24答案.eps" descr="id:21474920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99183"/>
            <a:ext cx="865505" cy="30861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152717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377J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184940"/>
                <a:ext cx="11485848" cy="3196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圆弧</a:t>
                </a:r>
                <a14:m>
                  <m:oMath xmlns:m="http://schemas.openxmlformats.org/officeDocument/2006/math">
                    <m:groupChr>
                      <m:groupChrPr>
                        <m:chr m:val="⏜"/>
                        <m:pos m:val="top"/>
                        <m:vertJc m:val="bot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𝑨𝑩</m:t>
                        </m:r>
                      </m:e>
                    </m:groupChr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分成很多小段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拉力在每一小段上做的功分别为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因拉力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大小不变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方向始终与物块的速度方向成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角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cos37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377J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184940"/>
                <a:ext cx="11485848" cy="3196388"/>
              </a:xfrm>
              <a:prstGeom prst="rect">
                <a:avLst/>
              </a:prstGeom>
              <a:blipFill>
                <a:blip r:embed="rId4"/>
                <a:stretch>
                  <a:fillRect l="-7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894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3" y="3487101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9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74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摩擦力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与相互作用力做功问题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静摩擦力做功的特点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）静摩擦力可以对物体做正功（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静摩擦力为动力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），也可以做负功（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静摩擦力为阻力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），还可以不做功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）相互作用的一对静摩擦力做功的代数和为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321890"/>
            <a:ext cx="978777" cy="34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滑动摩擦力做功的特点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）滑动摩擦力可以对物体做正功（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滑动摩擦力为动力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），也可以做负功（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滑动摩擦力为阻力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），还可以不做功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）相互作用的系统内，一对滑动摩擦力所做的总功为负值，其绝对值等于滑动摩擦力与相对位移的乘积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）滑动摩擦力、空气阻力等大小不变的力，在曲线运动或者往返运动中，所做的功等于力与路程的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一对相互作用力做功的特点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）一对相互作用力做的总功与参考系无关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是相对位移，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间的夹角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）一对相互作用力做的总功可正、可负，也可为零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72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关于摩擦力和作用力与反作用力做功的关系，下列说法正确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滑动摩擦力对物体可能做负功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可能做正功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也可能不做功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静摩擦力发生在相对静止的物体之间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所以静摩擦力对物体一定不做功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作用力与反作用力所做的功一定大小相等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作用力做正功时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反作用力一定做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0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610802"/>
            <a:ext cx="1031875" cy="3321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550649" y="15025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22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静摩擦力或滑动摩擦力的物体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其相对于参考系的位移方向可能与摩擦力的方向相同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可能与摩擦力的方向相反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也可能相对于参考系静止不动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故静摩擦力和滑动摩擦力可能做正功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可能做负功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也可能不做功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一对作用力和反作用力作用在两个物体上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两者大小相等、方向相反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但是两个物体相对于参考系的位移大小不一定相等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位移的方向也不确定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可能相同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也可能相反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所以作用力和反作用力可能同时做正功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可能同时做负功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也可能一个做正功一个做负功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两者做功的大小也不一定相等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1349474"/>
            <a:ext cx="995045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1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3429000"/>
            <a:ext cx="648072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926" y="2906838"/>
            <a:ext cx="1440160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力对物体所做的功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分别为力的大小、位移的大小、力与位移方向的夹角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功是标量，但有正、负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在国际单位制中，功的单位是焦耳，简称焦，符号是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J.1J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功率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额定功率和实际功率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）额定功率：机器正常工作时的最大输出功率，由设备本身性能决定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例如，某汽车发动机的额定功率为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150kW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，表示其长时间工作时的最大功率为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150kW.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）实际功率：机器实际工作时的功率，可一直小于或等于额定功率，但不能长时间超过额定功率，否则可能损坏设备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例如，汽车在平坦路面行驶时实际功率可能低于额定功率，爬坡时实际功率则可能接近额定功率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21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05458"/>
            <a:ext cx="936087" cy="32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25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82343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的比较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823431"/>
              </a:xfrm>
              <a:blipFill>
                <a:blip r:embed="rId2"/>
                <a:stretch>
                  <a:fillRect l="-796" b="-7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19322"/>
                  </p:ext>
                </p:extLst>
              </p:nvPr>
            </p:nvGraphicFramePr>
            <p:xfrm>
              <a:off x="406574" y="1590254"/>
              <a:ext cx="11377264" cy="47190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80720">
                      <a:extLst>
                        <a:ext uri="{9D8B030D-6E8A-4147-A177-3AD203B41FA5}">
                          <a16:colId xmlns:a16="http://schemas.microsoft.com/office/drawing/2014/main" val="1128541071"/>
                        </a:ext>
                      </a:extLst>
                    </a:gridCol>
                    <a:gridCol w="3555784">
                      <a:extLst>
                        <a:ext uri="{9D8B030D-6E8A-4147-A177-3AD203B41FA5}">
                          <a16:colId xmlns:a16="http://schemas.microsoft.com/office/drawing/2014/main" val="104446433"/>
                        </a:ext>
                      </a:extLst>
                    </a:gridCol>
                    <a:gridCol w="6840760">
                      <a:extLst>
                        <a:ext uri="{9D8B030D-6E8A-4147-A177-3AD203B41FA5}">
                          <a16:colId xmlns:a16="http://schemas.microsoft.com/office/drawing/2014/main" val="496953979"/>
                        </a:ext>
                      </a:extLst>
                    </a:gridCol>
                  </a:tblGrid>
                  <a:tr h="548481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𝐖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𝐭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4445028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适用于任何情况下功率的计算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可由定义式求瞬时功率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6302" marR="4630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同向的情况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为平均速度时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所求功率为平均功率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6302" marR="4630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5664069"/>
                      </a:ext>
                    </a:extLst>
                  </a:tr>
                  <a:tr h="5484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公式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𝑾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𝒕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的推论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66231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2019322"/>
                  </p:ext>
                </p:extLst>
              </p:nvPr>
            </p:nvGraphicFramePr>
            <p:xfrm>
              <a:off x="406574" y="1590254"/>
              <a:ext cx="11377264" cy="47190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980720">
                      <a:extLst>
                        <a:ext uri="{9D8B030D-6E8A-4147-A177-3AD203B41FA5}">
                          <a16:colId xmlns:a16="http://schemas.microsoft.com/office/drawing/2014/main" val="1128541071"/>
                        </a:ext>
                      </a:extLst>
                    </a:gridCol>
                    <a:gridCol w="3555784">
                      <a:extLst>
                        <a:ext uri="{9D8B030D-6E8A-4147-A177-3AD203B41FA5}">
                          <a16:colId xmlns:a16="http://schemas.microsoft.com/office/drawing/2014/main" val="104446433"/>
                        </a:ext>
                      </a:extLst>
                    </a:gridCol>
                    <a:gridCol w="6840760">
                      <a:extLst>
                        <a:ext uri="{9D8B030D-6E8A-4147-A177-3AD203B41FA5}">
                          <a16:colId xmlns:a16="http://schemas.microsoft.com/office/drawing/2014/main" val="496953979"/>
                        </a:ext>
                      </a:extLst>
                    </a:gridCol>
                  </a:tblGrid>
                  <a:tr h="645033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740" t="-943" r="-192637" b="-6490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4445028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适用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适用于任何情况下功率的计算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当时间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→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可由定义式求瞬时功率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6302" marR="4630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适用于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同向的情况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若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成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角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cos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一般用来求瞬时功率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为平均速度时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所求功率为平均功率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6302" marR="46302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05664069"/>
                      </a:ext>
                    </a:extLst>
                  </a:tr>
                  <a:tr h="6450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490" t="-632075" r="-117" b="-179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166231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6559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如图所示，质量为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沿高度为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、倾角为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的光滑斜面从其顶端以初速度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滑下，另一质量与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球相同的小球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自相同高度处同时由静止落下，结果两球同时落地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重力对两球做的功不相等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落地前的瞬间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球的速度大小等于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球的速度大小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落地前的瞬间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球重力的瞬时功率大于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球重力的瞬时功率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两球重力的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平均功率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921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77466"/>
            <a:ext cx="936104" cy="301449"/>
          </a:xfrm>
          <a:prstGeom prst="rect">
            <a:avLst/>
          </a:prstGeom>
        </p:spPr>
      </p:pic>
      <p:pic>
        <p:nvPicPr>
          <p:cNvPr id="5" name="sfs65.jpg" descr="id:21474921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19542" y="2933650"/>
            <a:ext cx="2481580" cy="14839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22165" y="23126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84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24728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重力对两球做的功相等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根据运动学规律得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𝑨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根据运动学规律得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𝑩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可知落地前瞬间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两球都做匀变速直线运动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运动时间相等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联立可得落地前的瞬间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球重力的瞬时功率为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球重力的瞬时功率为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gt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球重力的瞬时功率小于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球重力的瞬时功率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两球重力做功相等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运动时间相等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可得两球重力的平均功率相等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24728"/>
              </a:xfrm>
              <a:blipFill>
                <a:blip r:embed="rId2"/>
                <a:stretch>
                  <a:fillRect l="-796" t="-132" r="-849" b="-2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781615" cy="278286"/>
          </a:xfrm>
          <a:prstGeom prst="rect">
            <a:avLst/>
          </a:prstGeom>
        </p:spPr>
      </p:pic>
      <p:pic>
        <p:nvPicPr>
          <p:cNvPr id="4" name="sfs65.jpg" descr="id:21474921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4941168"/>
            <a:ext cx="2481580" cy="148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91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851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启动问题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21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014095" cy="35623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936003"/>
              </p:ext>
            </p:extLst>
          </p:nvPr>
        </p:nvGraphicFramePr>
        <p:xfrm>
          <a:off x="334567" y="1988840"/>
          <a:ext cx="11521279" cy="4242944"/>
        </p:xfrm>
        <a:graphic>
          <a:graphicData uri="http://schemas.openxmlformats.org/drawingml/2006/table">
            <a:tbl>
              <a:tblPr firstRow="1" firstCol="1" bandRow="1"/>
              <a:tblGrid>
                <a:gridCol w="880226">
                  <a:extLst>
                    <a:ext uri="{9D8B030D-6E8A-4147-A177-3AD203B41FA5}">
                      <a16:colId xmlns:a16="http://schemas.microsoft.com/office/drawing/2014/main" val="1578540150"/>
                    </a:ext>
                  </a:extLst>
                </a:gridCol>
                <a:gridCol w="4974888">
                  <a:extLst>
                    <a:ext uri="{9D8B030D-6E8A-4147-A177-3AD203B41FA5}">
                      <a16:colId xmlns:a16="http://schemas.microsoft.com/office/drawing/2014/main" val="3947045146"/>
                    </a:ext>
                  </a:extLst>
                </a:gridCol>
                <a:gridCol w="5666165">
                  <a:extLst>
                    <a:ext uri="{9D8B030D-6E8A-4147-A177-3AD203B41FA5}">
                      <a16:colId xmlns:a16="http://schemas.microsoft.com/office/drawing/2014/main" val="339434028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以恒定功率启动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以恒定加速度启动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87830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710640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0887760"/>
                  </a:ext>
                </a:extLst>
              </a:tr>
            </a:tbl>
          </a:graphicData>
        </a:graphic>
      </p:graphicFrame>
      <p:pic>
        <p:nvPicPr>
          <p:cNvPr id="6" name="xy899a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2708920"/>
            <a:ext cx="1581000" cy="1512168"/>
          </a:xfrm>
          <a:prstGeom prst="rect">
            <a:avLst/>
          </a:prstGeom>
        </p:spPr>
      </p:pic>
      <p:pic>
        <p:nvPicPr>
          <p:cNvPr id="7" name="xy900a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8327454" y="2708920"/>
            <a:ext cx="1602470" cy="1512168"/>
          </a:xfrm>
          <a:prstGeom prst="rect">
            <a:avLst/>
          </a:prstGeom>
        </p:spPr>
      </p:pic>
      <p:pic>
        <p:nvPicPr>
          <p:cNvPr id="8" name="xy899a2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2782838" y="4581128"/>
            <a:ext cx="1520825" cy="1471930"/>
          </a:xfrm>
          <a:prstGeom prst="rect">
            <a:avLst/>
          </a:prstGeom>
        </p:spPr>
      </p:pic>
      <p:pic>
        <p:nvPicPr>
          <p:cNvPr id="9" name="xy900a2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8327454" y="4581128"/>
            <a:ext cx="1588770" cy="149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18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177295"/>
                  </p:ext>
                </p:extLst>
              </p:nvPr>
            </p:nvGraphicFramePr>
            <p:xfrm>
              <a:off x="262559" y="1052736"/>
              <a:ext cx="11665296" cy="48095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91228">
                      <a:extLst>
                        <a:ext uri="{9D8B030D-6E8A-4147-A177-3AD203B41FA5}">
                          <a16:colId xmlns:a16="http://schemas.microsoft.com/office/drawing/2014/main" val="3021645902"/>
                        </a:ext>
                      </a:extLst>
                    </a:gridCol>
                    <a:gridCol w="4797403">
                      <a:extLst>
                        <a:ext uri="{9D8B030D-6E8A-4147-A177-3AD203B41FA5}">
                          <a16:colId xmlns:a16="http://schemas.microsoft.com/office/drawing/2014/main" val="1805340127"/>
                        </a:ext>
                      </a:extLst>
                    </a:gridCol>
                    <a:gridCol w="5976665">
                      <a:extLst>
                        <a:ext uri="{9D8B030D-6E8A-4147-A177-3AD203B41FA5}">
                          <a16:colId xmlns:a16="http://schemas.microsoft.com/office/drawing/2014/main" val="1900211411"/>
                        </a:ext>
                      </a:extLst>
                    </a:gridCol>
                  </a:tblGrid>
                  <a:tr h="259038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以恒定功率启动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以恒定加速度启动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4344226"/>
                      </a:ext>
                    </a:extLst>
                  </a:tr>
                  <a:tr h="146907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做加速度逐渐减小的变加速直线运动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做速度为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的匀速直线运动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以加速度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做匀加速直线运动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做加速度逐渐减小的变加速直线运动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BC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做速度为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的匀速直线运动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4841922"/>
                      </a:ext>
                    </a:extLst>
                  </a:tr>
                  <a:tr h="27978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过程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分析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200" b="1" baseline="-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额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𝒗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𝐅</m:t>
                                  </m:r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𝐅</m:t>
                                      </m:r>
                                    </m:e>
                                    <m:sub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+mj-ea"/>
                              <a:ea typeface="+mj-ea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+mj-ea"/>
                              <a:ea typeface="+mj-ea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达到最大值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200" b="1" baseline="-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额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𝐟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𝑭</m:t>
                                  </m:r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不变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不变、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直到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额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200" b="1" baseline="-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额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𝒗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𝑭</m:t>
                                  </m:r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+mn-ea"/>
                              <a:ea typeface="+mn-ea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BC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⇒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达到最大值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200" b="1" baseline="-50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额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𝑭</m:t>
                                      </m:r>
                                    </m:e>
                                    <m:sub>
                                      <m:r>
                                        <a:rPr lang="en-US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𝐟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588598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5177295"/>
                  </p:ext>
                </p:extLst>
              </p:nvPr>
            </p:nvGraphicFramePr>
            <p:xfrm>
              <a:off x="262559" y="1052736"/>
              <a:ext cx="11665296" cy="48095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91228">
                      <a:extLst>
                        <a:ext uri="{9D8B030D-6E8A-4147-A177-3AD203B41FA5}">
                          <a16:colId xmlns:a16="http://schemas.microsoft.com/office/drawing/2014/main" val="3021645902"/>
                        </a:ext>
                      </a:extLst>
                    </a:gridCol>
                    <a:gridCol w="4797403">
                      <a:extLst>
                        <a:ext uri="{9D8B030D-6E8A-4147-A177-3AD203B41FA5}">
                          <a16:colId xmlns:a16="http://schemas.microsoft.com/office/drawing/2014/main" val="1805340127"/>
                        </a:ext>
                      </a:extLst>
                    </a:gridCol>
                    <a:gridCol w="5976665">
                      <a:extLst>
                        <a:ext uri="{9D8B030D-6E8A-4147-A177-3AD203B41FA5}">
                          <a16:colId xmlns:a16="http://schemas.microsoft.com/office/drawing/2014/main" val="1900211411"/>
                        </a:ext>
                      </a:extLst>
                    </a:gridCol>
                  </a:tblGrid>
                  <a:tr h="50292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以恒定功率启动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以恒定加速度启动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4344226"/>
                      </a:ext>
                    </a:extLst>
                  </a:tr>
                  <a:tr h="15087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规律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做加速度逐渐减小的变加速直线运动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做速度为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的匀速直线运动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以加速度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做匀加速直线运动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AB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做加速度逐渐减小的变加速直线运动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BC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段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做速度为</a:t>
                          </a:r>
                          <a:r>
                            <a:rPr lang="en-US" sz="22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的匀速直线运动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44841922"/>
                      </a:ext>
                    </a:extLst>
                  </a:tr>
                  <a:tr h="27978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过程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分析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679" t="-71957" r="-124905" b="-1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1480" marR="31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5209" t="-71957" r="-204" b="-19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5885985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58046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392992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几个物理量的求法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分析机车启动问题，要抓住两个核心方程：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，联系着力和加速度；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，联系着力和速度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）机车的最大速度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的求法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机车最终匀速前进时速度最大，此时牵引力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等于阻力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392992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66109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70265"/>
                <a:ext cx="11485848" cy="239078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）匀加速运动持续时间的求法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牵引力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，匀加速阶段的末速度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额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𝒎𝒂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）瞬时加速度的求法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求出牵引力，则加速度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70265"/>
                <a:ext cx="11485848" cy="239078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96686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14285"/>
                <a:ext cx="11485848" cy="51349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的汽车由静止启动后沿平直路面行驶，如图所示是该汽车的牵引力随速度变化的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其中的曲线为双曲线的一部分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），图中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均已知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若运动中的汽车受到的阻力大小为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并保持不变，忽略因耗油引起的汽车质量的变化，则（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汽车做匀加速运动的时间段内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整个过程中汽车的最大功率等于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牵引力的功率为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14285"/>
                <a:ext cx="11485848" cy="513499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921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980728"/>
            <a:ext cx="936104" cy="301639"/>
          </a:xfrm>
          <a:prstGeom prst="rect">
            <a:avLst/>
          </a:prstGeom>
        </p:spPr>
      </p:pic>
      <p:pic>
        <p:nvPicPr>
          <p:cNvPr id="4" name="kd27.jpg" descr="id:2147492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15486" y="3068960"/>
            <a:ext cx="2623324" cy="22322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10522" y="25649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8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9847"/>
                <a:ext cx="11485848" cy="33612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汽车的速度从零增大至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的过程中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汽车的牵引力和所受阻力不变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汽车做匀加速运动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平均速度为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</m:bar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时达到最大功率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之后保持此功率运动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≠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由题图可知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汽车牵引力的功率为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9847"/>
                <a:ext cx="11485848" cy="336124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48281"/>
            <a:ext cx="792088" cy="282256"/>
          </a:xfrm>
          <a:prstGeom prst="rect">
            <a:avLst/>
          </a:prstGeom>
        </p:spPr>
      </p:pic>
      <p:pic>
        <p:nvPicPr>
          <p:cNvPr id="4" name="kd27.jpg" descr="id:2147492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87094" y="4221088"/>
            <a:ext cx="262332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060" y="4293096"/>
            <a:ext cx="1098226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3573016"/>
            <a:ext cx="1152128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4221088"/>
            <a:ext cx="1107279" cy="5040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542" y="3501008"/>
            <a:ext cx="1107279" cy="5040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10" y="2852936"/>
            <a:ext cx="1152128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2780928"/>
            <a:ext cx="648072" cy="504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14038"/>
                <a:ext cx="11485848" cy="395512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正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功和负功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力对物体做正功或负功的条件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对物体不做功；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对物体做正功；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对物体做负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14038"/>
                <a:ext cx="11485848" cy="3955122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4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总功的计算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w08.jpg" descr="id:2147492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511480"/>
            <a:ext cx="6083935" cy="195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3140968"/>
            <a:ext cx="936104" cy="6480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218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）定义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一段时间内力所做的功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与完成这些功所用时间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之比叫作功率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表示功率，则有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𝑾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）物理意义：表示做功快慢的物理量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）单位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在国际单位制中，功率的单位是瓦特，简称瓦，符号是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W.1W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1J/s.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技术上常用千瓦（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）作功率的单位，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1kW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1000W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21841"/>
              </a:xfrm>
              <a:blipFill>
                <a:blip r:embed="rId3"/>
                <a:stretch>
                  <a:fillRect l="-796" r="-849" b="-4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920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980728"/>
            <a:ext cx="108430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4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2150546"/>
            <a:ext cx="1008112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468"/>
            <a:ext cx="11485848" cy="44647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功率与速度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）一个沿着物体位移方向的力对物体做功的功率，等于这个力与物体速度的乘积，即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是平均速度，则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表示平均功率；若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是瞬时速度，则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表示瞬时功率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由功率与速度关系可知，汽车、火车等交通工具和各种起重机械，当发动机的输出功率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一定时，牵引力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成反比，要增大牵引力，就要减小速度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8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2021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）功是标量，但有正、负之分，正、负仅表示能量转化的方向，不表示大小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）研究做功时的关注点是力，而不是物体，物体可能受多个力作用，每个力做的功需单独计算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仅适用于恒力做功，公式中各物理量都要取国际单位制单位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对物体所做的功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，只与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三者有关，与物体的质量、运动状态、运动形式及是否受其他力等因素均无关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）功是过程量，对应一段位移或一段过程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求力做的功时，一定要明确是哪个力在哪一段位移上（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或在哪一个过程中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）所做的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555051"/>
            <a:ext cx="936104" cy="3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10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恒力做功的计算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）单个恒力做功：直接用公式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）合力做功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计算合力做功的两种基本思路：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先确定物体所受的合力，再根据公式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求解合力做的功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该方法适用于物体所受的合力不变的情况，常见的是发生位移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的过程中，物体所受的各力均没有发生变化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，求出物体所受的各个力做的功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求解合力做的功，即合力做的功等于各个分力所做功的代数和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该方法的适用范围更广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44226"/>
                <a:ext cx="11485848" cy="496103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变力做功的计算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）化变力为恒力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分段法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若力在全程是变力，但在每一个阶段是恒力，这样就可以先计算力在每个阶段做的功，再利用求总功的方法计算整个过程中变力做的功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平均值法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当力的方向不变、大小随位移均匀变化时，即当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是位移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的线性函数时，则平均力为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</m:ba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初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末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，再由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</m:ba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求功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44226"/>
                <a:ext cx="11485848" cy="496103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2086</Words>
  <Application>Microsoft Office PowerPoint</Application>
  <PresentationFormat>自定义</PresentationFormat>
  <Paragraphs>155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2025-11-02T03:34:21Z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